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61" r:id="rId5"/>
    <p:sldId id="262" r:id="rId6"/>
    <p:sldId id="276" r:id="rId7"/>
    <p:sldId id="277" r:id="rId8"/>
    <p:sldId id="278" r:id="rId9"/>
    <p:sldId id="279" r:id="rId10"/>
    <p:sldId id="289" r:id="rId11"/>
    <p:sldId id="292" r:id="rId12"/>
    <p:sldId id="294" r:id="rId13"/>
    <p:sldId id="296" r:id="rId14"/>
    <p:sldId id="291" r:id="rId15"/>
    <p:sldId id="298" r:id="rId16"/>
    <p:sldId id="300" r:id="rId17"/>
    <p:sldId id="302" r:id="rId18"/>
    <p:sldId id="303" r:id="rId19"/>
    <p:sldId id="304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66"/>
    <a:srgbClr val="009999"/>
    <a:srgbClr val="FF3399"/>
    <a:srgbClr val="0000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0929"/>
  </p:normalViewPr>
  <p:slideViewPr>
    <p:cSldViewPr>
      <p:cViewPr>
        <p:scale>
          <a:sx n="93" d="100"/>
          <a:sy n="93" d="100"/>
        </p:scale>
        <p:origin x="-540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0149-9A1C-42ED-9E5C-7850785FD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2D74-CDA2-4E3D-926D-7281E153E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1F495-98CB-467D-B872-9D56233E3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1165384"/>
            <a:ext cx="3384376" cy="4512501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2660915"/>
            <a:ext cx="3384376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429000"/>
            <a:ext cx="3384376" cy="677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234305"/>
            <a:ext cx="216024" cy="1104064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85921"/>
            <a:ext cx="216024" cy="1627860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5248252"/>
            <a:ext cx="216024" cy="1654453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5879702"/>
            <a:ext cx="216024" cy="1206087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12549-4CAD-4FD2-BEC5-983978526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995E0-1A77-44F1-91B4-4A867DE4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6CA2E-E93E-4309-847F-05B41B427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4B75B-8825-49B2-AE0C-8948B897E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8143-FBB9-4D23-83D3-73D6B2FE7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2CDA-9DD5-4AEE-A070-562F2EEFA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E63C-4A4C-4E96-AE38-5CD426CA8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A2EA-B448-487B-8C41-6B3F9C866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C375B2-D0F8-40AA-BEF6-7BAB63E95E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1650" y="609600"/>
            <a:ext cx="8289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Department of </a:t>
            </a:r>
            <a:r>
              <a:rPr lang="en-US" sz="3600" b="1" dirty="0" smtClean="0">
                <a:solidFill>
                  <a:srgbClr val="FF0066"/>
                </a:solidFill>
                <a:latin typeface="Arial" charset="0"/>
              </a:rPr>
              <a:t>Electrical 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Engineering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7480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charset="0"/>
              </a:rPr>
              <a:t>Presentation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Arial" charset="0"/>
              </a:rPr>
              <a:t>by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Mr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G K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Sah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0" name="AutoShape 2" descr="Image result for electrical engine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C:\Users\Home\Desktop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05200"/>
            <a:ext cx="3124200" cy="2590800"/>
          </a:xfrm>
          <a:prstGeom prst="rect">
            <a:avLst/>
          </a:prstGeom>
          <a:noFill/>
        </p:spPr>
      </p:pic>
      <p:pic>
        <p:nvPicPr>
          <p:cNvPr id="22533" name="Picture 5" descr="C:\Users\Home\Desktop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81399"/>
            <a:ext cx="3048000" cy="258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algn="l"/>
            <a:r>
              <a:rPr lang="en-IN" sz="3500" b="1" u="sng" dirty="0" smtClean="0"/>
              <a:t/>
            </a:r>
            <a:br>
              <a:rPr lang="en-IN" sz="3500" b="1" u="sng" dirty="0" smtClean="0"/>
            </a:br>
            <a:r>
              <a:rPr lang="en-IN" sz="3500" b="1" u="sng" dirty="0" smtClean="0"/>
              <a:t>Some Photograph Of: </a:t>
            </a:r>
            <a:r>
              <a:rPr lang="en-IN" sz="3500" b="1" dirty="0" smtClean="0"/>
              <a:t/>
            </a:r>
            <a:br>
              <a:rPr lang="en-IN" sz="3500" b="1" dirty="0" smtClean="0"/>
            </a:br>
            <a:r>
              <a:rPr lang="en-IN" b="1" u="sng" dirty="0" smtClean="0"/>
              <a:t/>
            </a:r>
            <a:br>
              <a:rPr lang="en-IN" b="1" u="sng" dirty="0" smtClean="0"/>
            </a:br>
            <a:r>
              <a:rPr lang="en-IN" sz="2700" b="1" u="sng" dirty="0" smtClean="0">
                <a:solidFill>
                  <a:schemeClr val="tx1"/>
                </a:solidFill>
              </a:rPr>
              <a:t>Network Lab</a:t>
            </a:r>
            <a:endParaRPr lang="en-US" sz="2700" u="sng" dirty="0">
              <a:solidFill>
                <a:schemeClr val="tx1"/>
              </a:solidFill>
            </a:endParaRPr>
          </a:p>
        </p:txBody>
      </p:sp>
      <p:pic>
        <p:nvPicPr>
          <p:cNvPr id="1031" name="Picture 7" descr="D:\CHANDILPOLYTECHNIC\Camera\IMG20191202162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752" y="2057400"/>
            <a:ext cx="2720848" cy="1981200"/>
          </a:xfrm>
          <a:prstGeom prst="rect">
            <a:avLst/>
          </a:prstGeom>
          <a:noFill/>
        </p:spPr>
      </p:pic>
      <p:pic>
        <p:nvPicPr>
          <p:cNvPr id="1032" name="Picture 8" descr="D:\CHANDILPOLYTECHNIC\Camera\IMG2019120216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048000" cy="20002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257800" y="3733800"/>
            <a:ext cx="2330450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Thevenin’s Theorem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371600" y="3810000"/>
            <a:ext cx="2330450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Norton’s Theorem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 descr="IMG20191202162411"/>
          <p:cNvSpPr>
            <a:spLocks noChangeArrowheads="1"/>
          </p:cNvSpPr>
          <p:nvPr/>
        </p:nvSpPr>
        <p:spPr bwMode="auto">
          <a:xfrm>
            <a:off x="1371600" y="4343400"/>
            <a:ext cx="2895600" cy="2133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 descr="IMG20191202162522"/>
          <p:cNvSpPr>
            <a:spLocks noChangeArrowheads="1"/>
          </p:cNvSpPr>
          <p:nvPr/>
        </p:nvSpPr>
        <p:spPr bwMode="auto">
          <a:xfrm>
            <a:off x="4800600" y="4191000"/>
            <a:ext cx="3124200" cy="2244725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334000" y="6324600"/>
            <a:ext cx="2330450" cy="258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Maximum Power Theorem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828800" y="6324600"/>
            <a:ext cx="2330450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Superposition Theorem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4800600" cy="457200"/>
          </a:xfrm>
        </p:spPr>
        <p:txBody>
          <a:bodyPr/>
          <a:lstStyle/>
          <a:p>
            <a:r>
              <a:rPr lang="en-IN" sz="2700" b="1" u="sng" dirty="0" smtClean="0">
                <a:solidFill>
                  <a:srgbClr val="464646"/>
                </a:solidFill>
                <a:effectLst/>
              </a:rPr>
              <a:t>Machine Lab</a:t>
            </a:r>
            <a:r>
              <a:rPr lang="en-IN" sz="2700" u="sng" dirty="0" smtClean="0">
                <a:solidFill>
                  <a:srgbClr val="464646"/>
                </a:solidFill>
                <a:effectLst/>
              </a:rPr>
              <a:t>:</a:t>
            </a:r>
            <a:endParaRPr lang="en-US" dirty="0">
              <a:effectLst/>
            </a:endParaRPr>
          </a:p>
        </p:txBody>
      </p:sp>
      <p:pic>
        <p:nvPicPr>
          <p:cNvPr id="18434" name="Picture 2" descr="D:\CHANDILPOLYTECHNIC\Camera\IMG20191202162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2895600" cy="3733800"/>
          </a:xfrm>
          <a:prstGeom prst="rect">
            <a:avLst/>
          </a:prstGeom>
          <a:noFill/>
        </p:spPr>
      </p:pic>
      <p:pic>
        <p:nvPicPr>
          <p:cNvPr id="18435" name="Picture 3" descr="D:\CHANDILPOLYTECHNIC\Camera\IMG20191202163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2800350" cy="37338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399" y="5029200"/>
            <a:ext cx="3200401" cy="430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Measure the slip of 3-phase Sq. cage Induction Motor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343400" y="5029200"/>
            <a:ext cx="3332162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Measure the Performance of 3-phase Sq. cage Induction Motor by Direct Loading 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CHANDILPOLYTECHNIC\Camera\IMG20191202163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399"/>
            <a:ext cx="3810000" cy="3860627"/>
          </a:xfrm>
          <a:prstGeom prst="rect">
            <a:avLst/>
          </a:prstGeom>
          <a:noFill/>
        </p:spPr>
      </p:pic>
      <p:pic>
        <p:nvPicPr>
          <p:cNvPr id="19459" name="Picture 3" descr="D:\CHANDILPOLYTECHNIC\Camera\IMG2019120216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784600" cy="39624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00" y="4876800"/>
            <a:ext cx="3086100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Starting method of Synchronous motor and to Plot ‘v’ &amp; inverted ‘v’ curve of Synchronous motor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29200" y="4953000"/>
            <a:ext cx="36576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 find the percentage regulation of an aleternator by synchronous impedance method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CHANDILPOLYTECHNIC\Camera\IMG2019120216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394472" cy="3429000"/>
          </a:xfrm>
          <a:prstGeom prst="rect">
            <a:avLst/>
          </a:prstGeom>
          <a:noFill/>
        </p:spPr>
      </p:pic>
      <p:pic>
        <p:nvPicPr>
          <p:cNvPr id="20483" name="Picture 3" descr="D:\CHANDILPOLYTECHNIC\Camera\IMG20191202163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00600" y="228600"/>
            <a:ext cx="3733800" cy="3429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00600" y="3581400"/>
            <a:ext cx="38512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 reverse the direction of rotation of 3 phase Sq. Cage Induction Motor By changing of phase sequence connection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3657600"/>
            <a:ext cx="3806825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DOL Starter for Short Circuit Condition for a 3-phase Induction motor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D:\CHANDILPOLYTECHNIC\Camera\IMG20191202163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67200"/>
            <a:ext cx="3454400" cy="2133600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581400" y="6324600"/>
            <a:ext cx="182880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3-phase Induction Motor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124200" cy="533400"/>
          </a:xfrm>
        </p:spPr>
        <p:txBody>
          <a:bodyPr>
            <a:normAutofit fontScale="90000"/>
          </a:bodyPr>
          <a:lstStyle/>
          <a:p>
            <a:r>
              <a:rPr lang="en-IN" sz="3000" b="1" u="sng" dirty="0" smtClean="0">
                <a:effectLst/>
              </a:rPr>
              <a:t>Measurement Lab:  </a:t>
            </a:r>
            <a:r>
              <a:rPr lang="en-IN" u="sng" dirty="0" smtClean="0"/>
              <a:t/>
            </a:r>
            <a:br>
              <a:rPr lang="en-IN" u="sng" dirty="0" smtClean="0"/>
            </a:br>
            <a:endParaRPr lang="en-US" dirty="0"/>
          </a:p>
        </p:txBody>
      </p:sp>
      <p:pic>
        <p:nvPicPr>
          <p:cNvPr id="17410" name="Picture 2" descr="D:\CHANDILPOLYTECHNIC\Camera\IMG2019120216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2971800" cy="16764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2667000"/>
            <a:ext cx="2620963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Measurement of Current and Voltage by low range ammeter and voltmeter respectively with shunt and multiplier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D:\CHANDILPOLYTECHNIC\Camera\IMG2019120216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47593" y="462607"/>
            <a:ext cx="2830213" cy="2667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81600" y="3124200"/>
            <a:ext cx="218916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Wheatstone Bridge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D:\CHANDILPOLYTECHNIC\Camera\IMG20191202163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2362200" cy="279400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3000" y="5943600"/>
            <a:ext cx="2265363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Power Consumption of Various Lamps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 descr="D:\CHANDILPOLYTECHNIC\Camera\IMG20191202163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2844800" cy="2133600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029200" y="5638800"/>
            <a:ext cx="2282825" cy="50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Measurement of Peak , Average &amp; RMS Value of AC Signal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85800" y="762000"/>
            <a:ext cx="7010400" cy="609600"/>
          </a:xfrm>
        </p:spPr>
        <p:txBody>
          <a:bodyPr>
            <a:normAutofit fontScale="90000"/>
          </a:bodyPr>
          <a:lstStyle/>
          <a:p>
            <a:r>
              <a:rPr lang="en-IN" sz="3000" b="1" u="sng" dirty="0" smtClean="0">
                <a:effectLst/>
              </a:rPr>
              <a:t>Power System Lab: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D:\CHANDILPOLYTECHNIC\Camera\IMG20191202163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799"/>
            <a:ext cx="3048000" cy="3657599"/>
          </a:xfrm>
          <a:prstGeom prst="rect">
            <a:avLst/>
          </a:prstGeom>
          <a:noFill/>
        </p:spPr>
      </p:pic>
      <p:pic>
        <p:nvPicPr>
          <p:cNvPr id="21507" name="Picture 3" descr="D:\CHANDILPOLYTECHNIC\Camera\IMG20191202163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4165600" cy="35052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95400" y="4495800"/>
            <a:ext cx="2506663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Study and Testing Inverse Type Over Current Relay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562600" y="4572000"/>
            <a:ext cx="2638425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Study of Different Switchgear Equipments used in Electrical Power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dirty="0" smtClean="0"/>
              <a:t>Students in lab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22530" name="Picture 2" descr="D:\CHANDILPOLYTECHNIC\Camera\IMG2019112913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81600" y="2057400"/>
            <a:ext cx="3733800" cy="2971800"/>
          </a:xfrm>
          <a:prstGeom prst="rect">
            <a:avLst/>
          </a:prstGeom>
          <a:noFill/>
        </p:spPr>
      </p:pic>
      <p:pic>
        <p:nvPicPr>
          <p:cNvPr id="22531" name="Picture 3" descr="D:\CHANDILPOLYTECHNIC\Camera\IMG2019112913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1850" y="2057400"/>
            <a:ext cx="40449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4478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sz="40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Question</a:t>
            </a:r>
            <a:r>
              <a:rPr lang="en-US" b="1" i="1" dirty="0"/>
              <a:t>:  	  </a:t>
            </a:r>
            <a:r>
              <a:rPr lang="en-US" sz="4000" b="1" i="1" dirty="0"/>
              <a:t>Why choose </a:t>
            </a:r>
            <a:br>
              <a:rPr lang="en-US" sz="4000" b="1" i="1" dirty="0"/>
            </a:br>
            <a:r>
              <a:rPr lang="en-US" sz="4000" b="1" i="1" dirty="0" smtClean="0"/>
              <a:t>Electrical </a:t>
            </a:r>
            <a:r>
              <a:rPr lang="en-US" sz="4000" b="1" i="1" dirty="0"/>
              <a:t>Engineering at Poly?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solidFill>
            <a:schemeClr val="hlink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Electrical engineering makes you versatile</a:t>
            </a:r>
            <a:endParaRPr lang="en-US" i="1" dirty="0" smtClean="0"/>
          </a:p>
          <a:p>
            <a:r>
              <a:rPr lang="en-US" i="1" dirty="0" smtClean="0"/>
              <a:t>Your </a:t>
            </a:r>
            <a:r>
              <a:rPr lang="en-US" i="1" dirty="0"/>
              <a:t>degree will have a great value </a:t>
            </a:r>
            <a:endParaRPr lang="en-US" i="1" dirty="0" smtClean="0"/>
          </a:p>
          <a:p>
            <a:r>
              <a:rPr lang="en-US" dirty="0" smtClean="0"/>
              <a:t>Work Experience with advance heavy equipment</a:t>
            </a:r>
            <a:endParaRPr lang="en-US" i="1" dirty="0"/>
          </a:p>
          <a:p>
            <a:r>
              <a:rPr lang="en-US" i="1" dirty="0"/>
              <a:t>Doors will open to you for great things!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2192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200" b="1" i="1" dirty="0"/>
              <a:t>What will you </a:t>
            </a:r>
            <a:r>
              <a:rPr lang="en-US" sz="4200" b="1" i="1" dirty="0" smtClean="0"/>
              <a:t>get in CPC!</a:t>
            </a:r>
            <a:endParaRPr lang="en-US" sz="4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343400"/>
          </a:xfrm>
          <a:solidFill>
            <a:schemeClr val="hlink"/>
          </a:solidFill>
          <a:ln>
            <a:solidFill>
              <a:srgbClr val="FF0000"/>
            </a:solidFill>
          </a:ln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Professionals working in: industry, academia,  government </a:t>
            </a:r>
            <a:r>
              <a:rPr lang="en-US" dirty="0" smtClean="0"/>
              <a:t>…..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NPTEL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Hands on experience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Advance workshop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Personality development classes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 oriented teaching </a:t>
            </a: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5638800" cy="4114800"/>
          </a:xfrm>
          <a:solidFill>
            <a:schemeClr val="folHlink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ISRO, Railway,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SSC JE,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CIL,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TATA STEEL,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SAIL, NTPC, …. </a:t>
            </a:r>
            <a:r>
              <a:rPr lang="en-US" sz="3600" dirty="0"/>
              <a:t>… ..</a:t>
            </a:r>
          </a:p>
          <a:p>
            <a:endParaRPr lang="en-US" sz="240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Career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Mission and Vision of the department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Overview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   What is Mechanical Engineering ?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At Polytechnic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What is so special about ME program at Poly?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Details of the ME Curriculum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Aerospace Engineering Concentration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What will you be when you graduate 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Poly Alumni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Prospective Employers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/>
              <a:t>VISION:</a:t>
            </a:r>
          </a:p>
          <a:p>
            <a:endParaRPr lang="en-US" sz="2800" dirty="0" smtClean="0"/>
          </a:p>
          <a:p>
            <a:r>
              <a:rPr lang="en-US" sz="2800" dirty="0" smtClean="0"/>
              <a:t>It is aimed to provide the finest environment for teaching, learning, research, innovation and character building so as to mould youth of today into world-class technocrats of tomorrow who would Endeavour to increase the quality of life for mankind.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2717801"/>
            <a:ext cx="3384376" cy="768084"/>
          </a:xfrm>
        </p:spPr>
        <p:txBody>
          <a:bodyPr/>
          <a:lstStyle/>
          <a:p>
            <a:r>
              <a:rPr lang="en-US" i="1" dirty="0" smtClean="0">
                <a:latin typeface="Century Schoolbook" pitchFamily="18" charset="0"/>
              </a:rPr>
              <a:t>Thank You!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0" y="0"/>
            <a:ext cx="9144000" cy="88900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6578600"/>
            <a:ext cx="91440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533400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533400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192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Mission and Vision of the department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Overview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   What is Mechanical Engineering ?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At Polytechnic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What is so special about ME program at Poly?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Details of the ME Curriculum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Aerospace Engineering Concentration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What will you be when you graduate 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Poly Alumni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Prospective Employers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200" b="1" dirty="0" smtClean="0"/>
              <a:t>MISSION:</a:t>
            </a:r>
            <a:endParaRPr lang="en-US" sz="2200" dirty="0" smtClean="0"/>
          </a:p>
          <a:p>
            <a:pPr lvl="0"/>
            <a:r>
              <a:rPr lang="en-US" sz="2200" dirty="0" smtClean="0"/>
              <a:t>Deliver a industry oriented knowledge and prepare our students as a leaders with good leadership ability in industry, business and academic.</a:t>
            </a:r>
          </a:p>
          <a:p>
            <a:pPr lvl="0"/>
            <a:r>
              <a:rPr lang="en-US" sz="2200" dirty="0" smtClean="0"/>
              <a:t>Develop linkages with Industry and educational institutions in Jharkhand for excellence in teaching, Soft Skills, Project and Technology.</a:t>
            </a:r>
          </a:p>
          <a:p>
            <a:pPr lvl="0"/>
            <a:r>
              <a:rPr lang="en-US" sz="2200" dirty="0" smtClean="0"/>
              <a:t>Build a strong technical workforce that would bridge the gap between industry requirements and academic orientation.</a:t>
            </a:r>
          </a:p>
          <a:p>
            <a:pPr lvl="0"/>
            <a:r>
              <a:rPr lang="en-US" sz="2200" dirty="0" smtClean="0"/>
              <a:t>Provide an conducive environment and educational experience from which students and faculty contribute to society for learning, creativity and problem solving skill</a:t>
            </a:r>
          </a:p>
          <a:p>
            <a:pPr lvl="0"/>
            <a:r>
              <a:rPr lang="en-US" sz="2200" dirty="0" smtClean="0"/>
              <a:t>Induce entrepreneurial skills among students for contributing to the economic development of the nation.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1148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Electrical engineers</a:t>
            </a:r>
            <a:r>
              <a:rPr lang="en-US" dirty="0" smtClean="0"/>
              <a:t> design, develop, test, and supervise the manufacturing of </a:t>
            </a:r>
            <a:r>
              <a:rPr lang="en-US" b="1" dirty="0" smtClean="0"/>
              <a:t>electrical</a:t>
            </a:r>
            <a:r>
              <a:rPr lang="en-US" dirty="0" smtClean="0"/>
              <a:t> equipment, such as </a:t>
            </a:r>
            <a:r>
              <a:rPr lang="en-US" b="1" dirty="0" smtClean="0"/>
              <a:t>electric</a:t>
            </a:r>
            <a:r>
              <a:rPr lang="en-US" dirty="0" smtClean="0"/>
              <a:t> motors, radar and navigation systems, communications systems, and power generation equipment.</a:t>
            </a:r>
            <a:endParaRPr lang="en-US" b="1" i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7056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Electrical Engineering</a:t>
            </a:r>
            <a:endParaRPr lang="en-US" sz="2000" b="1" i="1" dirty="0"/>
          </a:p>
        </p:txBody>
      </p:sp>
      <p:pic>
        <p:nvPicPr>
          <p:cNvPr id="17409" name="Picture 1" descr="C:\Users\Ho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Electrical </a:t>
            </a:r>
            <a:r>
              <a:rPr lang="en-US" b="1" i="1" dirty="0"/>
              <a:t>Engineering </a:t>
            </a:r>
            <a:r>
              <a:rPr lang="en-US" sz="2000" b="1" i="1" dirty="0"/>
              <a:t>(continued)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239000" cy="41148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Diploma </a:t>
            </a:r>
            <a:r>
              <a:rPr lang="en-US" b="1" i="1" dirty="0"/>
              <a:t>in </a:t>
            </a:r>
            <a:r>
              <a:rPr lang="en-US" b="1" i="1" dirty="0" smtClean="0"/>
              <a:t>Electrical </a:t>
            </a:r>
            <a:r>
              <a:rPr lang="en-US" b="1" i="1" dirty="0"/>
              <a:t>Engineering</a:t>
            </a:r>
          </a:p>
          <a:p>
            <a:pPr>
              <a:buFontTx/>
              <a:buNone/>
            </a:pPr>
            <a:endParaRPr lang="en-US" sz="800" b="1" i="1" dirty="0"/>
          </a:p>
          <a:p>
            <a:pPr lvl="1"/>
            <a:r>
              <a:rPr lang="en-US" sz="2600" b="1" i="1" dirty="0"/>
              <a:t>A new curriculum with </a:t>
            </a:r>
            <a:r>
              <a:rPr lang="en-US" sz="2600" b="1" i="1" dirty="0" smtClean="0"/>
              <a:t>effect from 2017</a:t>
            </a:r>
            <a:endParaRPr lang="en-US" sz="2600" b="1" i="1" dirty="0"/>
          </a:p>
          <a:p>
            <a:pPr lvl="1"/>
            <a:r>
              <a:rPr lang="en-US" sz="2600" b="1" i="1" dirty="0" smtClean="0"/>
              <a:t>6 </a:t>
            </a:r>
            <a:r>
              <a:rPr lang="en-US" sz="2600" b="1" i="1" dirty="0"/>
              <a:t>semesters; </a:t>
            </a:r>
            <a:r>
              <a:rPr lang="en-US" sz="2600" b="1" i="1" dirty="0" smtClean="0"/>
              <a:t>3 </a:t>
            </a:r>
            <a:r>
              <a:rPr lang="en-US" sz="2600" b="1" i="1" dirty="0"/>
              <a:t>year program</a:t>
            </a:r>
          </a:p>
          <a:p>
            <a:pPr lvl="1"/>
            <a:r>
              <a:rPr lang="en-US" sz="2600" b="1" i="1" dirty="0"/>
              <a:t>It is a </a:t>
            </a:r>
            <a:r>
              <a:rPr lang="en-US" sz="2600" b="1" i="1" u="sng" dirty="0"/>
              <a:t>professional</a:t>
            </a:r>
            <a:r>
              <a:rPr lang="en-US" sz="2600" b="1" i="1" dirty="0"/>
              <a:t> </a:t>
            </a:r>
            <a:r>
              <a:rPr lang="en-US" sz="2600" b="1" i="1" dirty="0" smtClean="0"/>
              <a:t>course</a:t>
            </a:r>
            <a:endParaRPr lang="en-US" sz="2600" b="1" i="1" dirty="0"/>
          </a:p>
          <a:p>
            <a:pPr lvl="1"/>
            <a:r>
              <a:rPr lang="en-US" sz="2600" b="1" i="1" dirty="0"/>
              <a:t>Hands-on laboratory, and </a:t>
            </a:r>
            <a:r>
              <a:rPr lang="en-US" sz="2600" b="1" i="1" dirty="0" smtClean="0"/>
              <a:t>Workshop</a:t>
            </a:r>
            <a:endParaRPr lang="en-US" sz="2600" b="1" i="1" dirty="0"/>
          </a:p>
          <a:p>
            <a:pPr lvl="1"/>
            <a:r>
              <a:rPr lang="en-US" sz="2600" b="1" i="1" dirty="0"/>
              <a:t>Focus on communication skills </a:t>
            </a:r>
          </a:p>
          <a:p>
            <a:pPr lvl="1">
              <a:buFontTx/>
              <a:buNone/>
            </a:pPr>
            <a:r>
              <a:rPr lang="en-US" sz="2600" b="1" i="1" dirty="0"/>
              <a:t>	(we teach you to say what you mean)</a:t>
            </a:r>
          </a:p>
          <a:p>
            <a:pPr lvl="1">
              <a:buFontTx/>
              <a:buNone/>
            </a:pPr>
            <a:endParaRPr lang="en-US" b="1" i="1" dirty="0"/>
          </a:p>
        </p:txBody>
      </p:sp>
      <p:pic>
        <p:nvPicPr>
          <p:cNvPr id="16385" name="Picture 1" descr="D:\CHANDILPOLYTECHNIC\Camera\IMG2019112913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Common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semester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Engineering Math – III</a:t>
            </a:r>
          </a:p>
          <a:p>
            <a:pPr marL="86360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US" dirty="0" smtClean="0"/>
              <a:t>Electrical Engineering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Measurement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Basic Engineering (C &amp; M)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Electronics Engineering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9999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Network Theory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Electrical Machine I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Digital Circuit &amp; Microprocessor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Elect Estimation &amp; Costing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Power System I</a:t>
            </a:r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Power System II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Electrical Machine II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Traction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Elective I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Elective II</a:t>
            </a:r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Industrial Engineering &amp; Management  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Utilization of Electrical Energy	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Power Electronics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Elective I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Elective II</a:t>
            </a:r>
          </a:p>
          <a:p>
            <a:pPr marL="1195388" indent="-514350">
              <a:buFont typeface="+mj-lt"/>
              <a:buAutoNum type="arabicPeriod"/>
            </a:pPr>
            <a:endParaRPr lang="en-US" dirty="0" smtClean="0"/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539</Words>
  <Application>Microsoft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Mission and Vision of the department</vt:lpstr>
      <vt:lpstr>Mission and Vision of the department</vt:lpstr>
      <vt:lpstr>Electrical Engineering</vt:lpstr>
      <vt:lpstr>Electrical Engineering (continued)</vt:lpstr>
      <vt:lpstr>Course Structure</vt:lpstr>
      <vt:lpstr>Course Structure</vt:lpstr>
      <vt:lpstr>Course Structure</vt:lpstr>
      <vt:lpstr>Course Structure</vt:lpstr>
      <vt:lpstr> Some Photograph Of:   Network Lab</vt:lpstr>
      <vt:lpstr>Machine Lab:</vt:lpstr>
      <vt:lpstr>Slide 12</vt:lpstr>
      <vt:lpstr>Slide 13</vt:lpstr>
      <vt:lpstr>Measurement Lab:   </vt:lpstr>
      <vt:lpstr>Power System Lab: </vt:lpstr>
      <vt:lpstr>              </vt:lpstr>
      <vt:lpstr>Question:     Why choose  Electrical Engineering at Poly?</vt:lpstr>
      <vt:lpstr>What will you get in CPC!</vt:lpstr>
      <vt:lpstr>Career</vt:lpstr>
      <vt:lpstr>Slide 20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Polytechnic University</dc:creator>
  <cp:lastModifiedBy>DELL</cp:lastModifiedBy>
  <cp:revision>31</cp:revision>
  <dcterms:created xsi:type="dcterms:W3CDTF">2001-10-26T21:37:05Z</dcterms:created>
  <dcterms:modified xsi:type="dcterms:W3CDTF">2020-01-03T19:04:55Z</dcterms:modified>
</cp:coreProperties>
</file>